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60" r:id="rId3"/>
    <p:sldId id="261" r:id="rId4"/>
    <p:sldId id="262" r:id="rId5"/>
    <p:sldId id="263" r:id="rId6"/>
    <p:sldId id="264" r:id="rId7"/>
  </p:sldIdLst>
  <p:sldSz cx="9144000" cy="5143500" type="screen16x9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BA17"/>
    <a:srgbClr val="003E90"/>
    <a:srgbClr val="3C3C3B"/>
    <a:srgbClr val="DA5120"/>
    <a:srgbClr val="3F5B66"/>
    <a:srgbClr val="B4A08C"/>
    <a:srgbClr val="646E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6" autoAdjust="0"/>
    <p:restoredTop sz="84431" autoAdjust="0"/>
  </p:normalViewPr>
  <p:slideViewPr>
    <p:cSldViewPr>
      <p:cViewPr varScale="1">
        <p:scale>
          <a:sx n="121" d="100"/>
          <a:sy n="121" d="100"/>
        </p:scale>
        <p:origin x="1236" y="108"/>
      </p:cViewPr>
      <p:guideLst>
        <p:guide orient="horz" pos="1620"/>
        <p:guide pos="288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9489A46-6E88-7D4E-BCFA-82829F150A1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7305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9pPr>
          </a:lstStyle>
          <a:p>
            <a:fld id="{02B9A3AA-8075-3847-A0A6-6C5F2A982F29}" type="slidenum">
              <a:rPr lang="de-DE" sz="1200">
                <a:solidFill>
                  <a:schemeClr val="tx1"/>
                </a:solidFill>
              </a:rPr>
              <a:pPr/>
              <a:t>0</a:t>
            </a:fld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de-DE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9489A46-6E88-7D4E-BCFA-82829F150A1E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8748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9489A46-6E88-7D4E-BCFA-82829F150A1E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6345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528" y="792027"/>
            <a:ext cx="8568952" cy="6816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3000" b="1" i="0" cap="all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323528" y="1548022"/>
            <a:ext cx="8568952" cy="447664"/>
          </a:xfrm>
          <a:prstGeom prst="rect">
            <a:avLst/>
          </a:prstGeom>
        </p:spPr>
        <p:txBody>
          <a:bodyPr vert="horz" lIns="0"/>
          <a:lstStyle>
            <a:lvl1pPr marL="0" indent="0">
              <a:spcBef>
                <a:spcPts val="0"/>
              </a:spcBef>
              <a:buFontTx/>
              <a:buNone/>
              <a:defRPr sz="2400" spc="1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sz="3400">
                <a:solidFill>
                  <a:srgbClr val="003E90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sz="3400">
                <a:solidFill>
                  <a:srgbClr val="003E90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3400">
                <a:solidFill>
                  <a:srgbClr val="003E90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3400">
                <a:solidFill>
                  <a:srgbClr val="003E90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8380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1520" y="1059582"/>
            <a:ext cx="8568952" cy="504056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3000" b="1" i="0" cap="all">
                <a:solidFill>
                  <a:srgbClr val="89BA17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251520" y="1658066"/>
            <a:ext cx="8568952" cy="3024336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1"/>
          <p:cNvSpPr>
            <a:spLocks noGrp="1"/>
          </p:cNvSpPr>
          <p:nvPr>
            <p:ph type="sldNum" sz="quarter" idx="4"/>
          </p:nvPr>
        </p:nvSpPr>
        <p:spPr>
          <a:xfrm>
            <a:off x="251520" y="4876006"/>
            <a:ext cx="225699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E88D7C24-402C-9140-AB53-47425D530BDB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215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>
            <a:extLst>
              <a:ext uri="{FF2B5EF4-FFF2-40B4-BE49-F238E27FC236}">
                <a16:creationId xmlns:a16="http://schemas.microsoft.com/office/drawing/2014/main" id="{55AB6A22-DDAD-F84B-82F6-C7D9EF6F6D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51520" y="4876006"/>
            <a:ext cx="225699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E88D7C24-402C-9140-AB53-47425D530BD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528" y="867207"/>
            <a:ext cx="8568952" cy="681600"/>
          </a:xfrm>
        </p:spPr>
        <p:txBody>
          <a:bodyPr/>
          <a:lstStyle/>
          <a:p>
            <a:r>
              <a:rPr lang="en-US" sz="3200" b="0" dirty="0"/>
              <a:t>THE NUMBER ONE WORLDWIDE </a:t>
            </a:r>
            <a:br>
              <a:rPr lang="en-US" sz="3200" b="0" dirty="0"/>
            </a:br>
            <a:r>
              <a:rPr lang="en-US" sz="3200" b="0" dirty="0"/>
              <a:t>IN THE MEDICAL AIDS SECTOR</a:t>
            </a:r>
            <a:br>
              <a:rPr lang="en-US" b="0" dirty="0"/>
            </a:b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1059582"/>
            <a:ext cx="8568952" cy="504056"/>
          </a:xfrm>
        </p:spPr>
        <p:txBody>
          <a:bodyPr/>
          <a:lstStyle/>
          <a:p>
            <a:r>
              <a:rPr lang="en-US" dirty="0"/>
              <a:t>THE MEETING PLACE FOR THE MODERN MEDICAL AIDS INDUSTRY</a:t>
            </a:r>
            <a:br>
              <a:rPr lang="en-US" b="0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1520" y="2067694"/>
            <a:ext cx="5760640" cy="2614708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 err="1">
                <a:solidFill>
                  <a:schemeClr val="accent2">
                    <a:lumMod val="75000"/>
                  </a:schemeClr>
                </a:solidFill>
              </a:rPr>
              <a:t>OTWorld</a:t>
            </a:r>
            <a:r>
              <a:rPr lang="en-US" sz="1800" dirty="0">
                <a:solidFill>
                  <a:schemeClr val="accent2">
                    <a:lumMod val="75000"/>
                  </a:schemeClr>
                </a:solidFill>
              </a:rPr>
              <a:t> 2024 combines a top-class </a:t>
            </a:r>
            <a:r>
              <a:rPr lang="en-US" sz="1800" b="1" dirty="0">
                <a:solidFill>
                  <a:srgbClr val="89BA17"/>
                </a:solidFill>
              </a:rPr>
              <a:t>world congress </a:t>
            </a:r>
            <a:r>
              <a:rPr lang="en-US" sz="1800" dirty="0">
                <a:solidFill>
                  <a:schemeClr val="accent2">
                    <a:lumMod val="75000"/>
                  </a:schemeClr>
                </a:solidFill>
              </a:rPr>
              <a:t>with the world’s leading </a:t>
            </a:r>
            <a:r>
              <a:rPr lang="en-US" sz="1800" b="1" dirty="0">
                <a:solidFill>
                  <a:srgbClr val="89BA17"/>
                </a:solidFill>
              </a:rPr>
              <a:t>international trade show </a:t>
            </a:r>
            <a:r>
              <a:rPr lang="en-US" sz="1800" dirty="0">
                <a:solidFill>
                  <a:schemeClr val="accent2">
                    <a:lumMod val="75000"/>
                  </a:schemeClr>
                </a:solidFill>
              </a:rPr>
              <a:t>and sets new standards for modern </a:t>
            </a:r>
            <a:r>
              <a:rPr lang="en-US" sz="1800" dirty="0" err="1">
                <a:solidFill>
                  <a:schemeClr val="accent2">
                    <a:lumMod val="75000"/>
                  </a:schemeClr>
                </a:solidFill>
              </a:rPr>
              <a:t>orthopaedic</a:t>
            </a:r>
            <a:r>
              <a:rPr lang="en-US" sz="1800" dirty="0">
                <a:solidFill>
                  <a:schemeClr val="accent2">
                    <a:lumMod val="75000"/>
                  </a:schemeClr>
                </a:solidFill>
              </a:rPr>
              <a:t> treatment and care.</a:t>
            </a:r>
          </a:p>
          <a:p>
            <a:pPr marL="0" indent="0">
              <a:buNone/>
            </a:pPr>
            <a:endParaRPr lang="de-DE" sz="1000" dirty="0"/>
          </a:p>
          <a:p>
            <a:pPr marL="0" lvl="1" indent="0">
              <a:buNone/>
            </a:pPr>
            <a:r>
              <a:rPr lang="de-DE" sz="1800" b="1" dirty="0">
                <a:solidFill>
                  <a:srgbClr val="89BA17"/>
                </a:solidFill>
              </a:rPr>
              <a:t>      20,000  </a:t>
            </a:r>
            <a:r>
              <a:rPr lang="de-DE" sz="1800" dirty="0" err="1">
                <a:solidFill>
                  <a:schemeClr val="accent2">
                    <a:lumMod val="75000"/>
                  </a:schemeClr>
                </a:solidFill>
              </a:rPr>
              <a:t>visitors</a:t>
            </a:r>
            <a:r>
              <a:rPr lang="de-DE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de-DE" sz="1800" dirty="0" err="1">
                <a:solidFill>
                  <a:schemeClr val="accent2">
                    <a:lumMod val="75000"/>
                  </a:schemeClr>
                </a:solidFill>
              </a:rPr>
              <a:t>from</a:t>
            </a:r>
            <a:r>
              <a:rPr lang="de-DE" sz="1800" dirty="0">
                <a:solidFill>
                  <a:schemeClr val="accent2">
                    <a:lumMod val="75000"/>
                  </a:schemeClr>
                </a:solidFill>
              </a:rPr>
              <a:t> 90 countries</a:t>
            </a:r>
          </a:p>
          <a:p>
            <a:pPr marL="400050" lvl="1" indent="0">
              <a:buNone/>
            </a:pPr>
            <a:r>
              <a:rPr lang="de-DE" sz="1800" b="1" dirty="0">
                <a:solidFill>
                  <a:srgbClr val="89BA17"/>
                </a:solidFill>
              </a:rPr>
              <a:t>     500  </a:t>
            </a:r>
            <a:r>
              <a:rPr lang="de-DE" sz="1800" dirty="0">
                <a:solidFill>
                  <a:schemeClr val="accent2">
                    <a:lumMod val="75000"/>
                  </a:schemeClr>
                </a:solidFill>
              </a:rPr>
              <a:t>international </a:t>
            </a:r>
            <a:r>
              <a:rPr lang="de-DE" sz="1800" dirty="0" err="1">
                <a:solidFill>
                  <a:schemeClr val="accent2">
                    <a:lumMod val="75000"/>
                  </a:schemeClr>
                </a:solidFill>
              </a:rPr>
              <a:t>exhibitors</a:t>
            </a:r>
            <a:endParaRPr lang="de-DE" sz="1800" dirty="0">
              <a:solidFill>
                <a:schemeClr val="accent2">
                  <a:lumMod val="75000"/>
                </a:schemeClr>
              </a:solidFill>
            </a:endParaRPr>
          </a:p>
          <a:p>
            <a:pPr marL="400050" lvl="1" indent="0">
              <a:buNone/>
            </a:pPr>
            <a:r>
              <a:rPr lang="de-DE" sz="1800" b="1" dirty="0">
                <a:solidFill>
                  <a:srgbClr val="89BA17"/>
                </a:solidFill>
              </a:rPr>
              <a:t>     320  </a:t>
            </a:r>
            <a:r>
              <a:rPr lang="de-DE" sz="1800" dirty="0">
                <a:solidFill>
                  <a:schemeClr val="accent2">
                    <a:lumMod val="75000"/>
                  </a:schemeClr>
                </a:solidFill>
              </a:rPr>
              <a:t>international </a:t>
            </a:r>
            <a:r>
              <a:rPr lang="de-DE" sz="1800" dirty="0" err="1">
                <a:solidFill>
                  <a:schemeClr val="accent2">
                    <a:lumMod val="75000"/>
                  </a:schemeClr>
                </a:solidFill>
              </a:rPr>
              <a:t>speakers</a:t>
            </a:r>
            <a:endParaRPr lang="de-DE" sz="1800" dirty="0">
              <a:solidFill>
                <a:schemeClr val="accent2">
                  <a:lumMod val="75000"/>
                </a:schemeClr>
              </a:solidFill>
            </a:endParaRPr>
          </a:p>
          <a:p>
            <a:pPr marL="400050" lvl="1" indent="0">
              <a:buNone/>
            </a:pPr>
            <a:r>
              <a:rPr lang="de-DE" sz="1800" b="1">
                <a:solidFill>
                  <a:srgbClr val="89BA17"/>
                </a:solidFill>
              </a:rPr>
              <a:t>  2,500  </a:t>
            </a:r>
            <a:r>
              <a:rPr lang="de-DE" sz="1800" dirty="0" err="1">
                <a:solidFill>
                  <a:schemeClr val="accent2">
                    <a:lumMod val="75000"/>
                  </a:schemeClr>
                </a:solidFill>
              </a:rPr>
              <a:t>congress</a:t>
            </a:r>
            <a:r>
              <a:rPr lang="de-DE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de-DE" sz="1800" dirty="0" err="1">
                <a:solidFill>
                  <a:schemeClr val="accent2">
                    <a:lumMod val="75000"/>
                  </a:schemeClr>
                </a:solidFill>
              </a:rPr>
              <a:t>participants</a:t>
            </a:r>
            <a:endParaRPr lang="de-DE" sz="1800" dirty="0">
              <a:solidFill>
                <a:schemeClr val="accent2">
                  <a:lumMod val="75000"/>
                </a:schemeClr>
              </a:solidFill>
            </a:endParaRPr>
          </a:p>
          <a:p>
            <a:pPr marL="400050" lvl="1" indent="0">
              <a:buNone/>
            </a:pPr>
            <a:endParaRPr lang="de-DE" sz="1800" dirty="0">
              <a:solidFill>
                <a:schemeClr val="accent2">
                  <a:lumMod val="75000"/>
                </a:schemeClr>
              </a:solidFill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88D7C24-402C-9140-AB53-47425D530BDB}" type="slidenum">
              <a:rPr lang="de-DE" smtClean="0"/>
              <a:pPr/>
              <a:t>1</a:t>
            </a:fld>
            <a:endParaRPr lang="de-DE"/>
          </a:p>
        </p:txBody>
      </p:sp>
      <p:pic>
        <p:nvPicPr>
          <p:cNvPr id="1026" name="Picture 2" descr="https://www.ot-world.com/files/otworld/media/bilder-grafiken/bilder/partnerland-frankreich-en_fixed_width_flexible_height_l.png">
            <a:extLst>
              <a:ext uri="{FF2B5EF4-FFF2-40B4-BE49-F238E27FC236}">
                <a16:creationId xmlns:a16="http://schemas.microsoft.com/office/drawing/2014/main" id="{45C47112-8814-4CB1-BA55-51931B8F9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941680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723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A25842-6B3B-4795-8CF2-6BFC438C9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World </a:t>
            </a:r>
            <a:r>
              <a:rPr lang="de-DE" dirty="0" err="1"/>
              <a:t>Congress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O&amp;P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F451DCE-0335-46B8-A200-A38C0727E1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88D7C24-402C-9140-AB53-47425D530BDB}" type="slidenum">
              <a:rPr lang="de-DE" smtClean="0"/>
              <a:pPr/>
              <a:t>2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DB408F6-E415-46F5-A30D-406C81A538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935" y="1707654"/>
            <a:ext cx="3685429" cy="242585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405DCD5A-401C-4383-8AA4-DF078BCDFAF9}"/>
              </a:ext>
            </a:extLst>
          </p:cNvPr>
          <p:cNvSpPr txBox="1"/>
          <p:nvPr/>
        </p:nvSpPr>
        <p:spPr>
          <a:xfrm>
            <a:off x="286687" y="3281714"/>
            <a:ext cx="3685429" cy="1292662"/>
          </a:xfrm>
          <a:prstGeom prst="rect">
            <a:avLst/>
          </a:prstGeom>
          <a:solidFill>
            <a:srgbClr val="89BA17"/>
          </a:solidFill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/>
                </a:solidFill>
              </a:rPr>
              <a:t>CPD </a:t>
            </a:r>
            <a:r>
              <a:rPr lang="de-DE" b="1" dirty="0" err="1">
                <a:solidFill>
                  <a:schemeClr val="bg1"/>
                </a:solidFill>
              </a:rPr>
              <a:t>credits</a:t>
            </a:r>
            <a:r>
              <a:rPr lang="de-DE" b="1" dirty="0">
                <a:solidFill>
                  <a:schemeClr val="bg1"/>
                </a:solidFill>
              </a:rPr>
              <a:t> </a:t>
            </a:r>
            <a:r>
              <a:rPr lang="de-DE" dirty="0">
                <a:solidFill>
                  <a:schemeClr val="bg1"/>
                </a:solidFill>
              </a:rPr>
              <a:t>and </a:t>
            </a:r>
            <a:r>
              <a:rPr lang="de-DE" b="1" dirty="0" err="1">
                <a:solidFill>
                  <a:schemeClr val="bg1"/>
                </a:solidFill>
              </a:rPr>
              <a:t>certification</a:t>
            </a:r>
            <a:r>
              <a:rPr lang="de-DE" b="1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for</a:t>
            </a:r>
            <a:r>
              <a:rPr lang="de-DE" dirty="0">
                <a:solidFill>
                  <a:schemeClr val="bg1"/>
                </a:solidFill>
              </a:rPr>
              <a:t> </a:t>
            </a:r>
          </a:p>
          <a:p>
            <a:r>
              <a:rPr lang="en-US" dirty="0">
                <a:solidFill>
                  <a:schemeClr val="bg1"/>
                </a:solidFill>
              </a:rPr>
              <a:t>prosthetists and orthotists, </a:t>
            </a:r>
          </a:p>
          <a:p>
            <a:r>
              <a:rPr lang="en-US" dirty="0" err="1">
                <a:solidFill>
                  <a:schemeClr val="bg1"/>
                </a:solidFill>
              </a:rPr>
              <a:t>orthopaedic</a:t>
            </a:r>
            <a:r>
              <a:rPr lang="en-US" dirty="0">
                <a:solidFill>
                  <a:schemeClr val="bg1"/>
                </a:solidFill>
              </a:rPr>
              <a:t> footwear technicians </a:t>
            </a:r>
          </a:p>
          <a:p>
            <a:r>
              <a:rPr lang="en-US" dirty="0">
                <a:solidFill>
                  <a:schemeClr val="bg1"/>
                </a:solidFill>
              </a:rPr>
              <a:t>physicians and physiotherapists</a:t>
            </a:r>
          </a:p>
          <a:p>
            <a:endParaRPr lang="de-DE" sz="800" dirty="0">
              <a:solidFill>
                <a:schemeClr val="bg1"/>
              </a:solidFill>
            </a:endParaRPr>
          </a:p>
          <a:p>
            <a:r>
              <a:rPr lang="de-DE" dirty="0" err="1">
                <a:solidFill>
                  <a:schemeClr val="bg1"/>
                </a:solidFill>
              </a:rPr>
              <a:t>Congress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languages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b="1" dirty="0">
                <a:solidFill>
                  <a:schemeClr val="bg1"/>
                </a:solidFill>
              </a:rPr>
              <a:t>English </a:t>
            </a:r>
            <a:r>
              <a:rPr lang="de-DE" dirty="0">
                <a:solidFill>
                  <a:schemeClr val="bg1"/>
                </a:solidFill>
              </a:rPr>
              <a:t>and</a:t>
            </a:r>
            <a:r>
              <a:rPr lang="de-DE" b="1" dirty="0">
                <a:solidFill>
                  <a:schemeClr val="bg1"/>
                </a:solidFill>
              </a:rPr>
              <a:t> German</a:t>
            </a:r>
            <a:endParaRPr lang="de-DE" b="1" dirty="0"/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26B64CBE-4F5F-4DE7-9773-4A898DFFB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3968" y="1550040"/>
            <a:ext cx="4752527" cy="302433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750" dirty="0">
                <a:solidFill>
                  <a:schemeClr val="accent2">
                    <a:lumMod val="75000"/>
                  </a:schemeClr>
                </a:solidFill>
              </a:rPr>
              <a:t>Prosthetics, Orthotics</a:t>
            </a:r>
          </a:p>
          <a:p>
            <a:pPr>
              <a:spcBef>
                <a:spcPts val="0"/>
              </a:spcBef>
            </a:pPr>
            <a:r>
              <a:rPr lang="en-US" sz="1750" dirty="0" err="1">
                <a:solidFill>
                  <a:schemeClr val="accent2">
                    <a:lumMod val="75000"/>
                  </a:schemeClr>
                </a:solidFill>
              </a:rPr>
              <a:t>Orthopaedic</a:t>
            </a:r>
            <a:r>
              <a:rPr lang="en-US" sz="1750" dirty="0">
                <a:solidFill>
                  <a:schemeClr val="accent2">
                    <a:lumMod val="75000"/>
                  </a:schemeClr>
                </a:solidFill>
              </a:rPr>
              <a:t> footwear technology</a:t>
            </a:r>
          </a:p>
          <a:p>
            <a:pPr>
              <a:spcBef>
                <a:spcPts val="0"/>
              </a:spcBef>
            </a:pPr>
            <a:r>
              <a:rPr lang="en-US" sz="1750" dirty="0">
                <a:solidFill>
                  <a:schemeClr val="accent2">
                    <a:lumMod val="75000"/>
                  </a:schemeClr>
                </a:solidFill>
              </a:rPr>
              <a:t>Rehabilitation</a:t>
            </a:r>
          </a:p>
          <a:p>
            <a:pPr>
              <a:spcBef>
                <a:spcPts val="0"/>
              </a:spcBef>
            </a:pPr>
            <a:r>
              <a:rPr lang="en-US" sz="1750" dirty="0" err="1">
                <a:solidFill>
                  <a:schemeClr val="accent2">
                    <a:lumMod val="75000"/>
                  </a:schemeClr>
                </a:solidFill>
              </a:rPr>
              <a:t>Paediatric</a:t>
            </a:r>
            <a:r>
              <a:rPr lang="en-US" sz="1750" dirty="0">
                <a:solidFill>
                  <a:schemeClr val="accent2">
                    <a:lumMod val="75000"/>
                  </a:schemeClr>
                </a:solidFill>
              </a:rPr>
              <a:t>/adolescent </a:t>
            </a:r>
            <a:r>
              <a:rPr lang="en-US" sz="1750" dirty="0" err="1">
                <a:solidFill>
                  <a:schemeClr val="accent2">
                    <a:lumMod val="75000"/>
                  </a:schemeClr>
                </a:solidFill>
              </a:rPr>
              <a:t>orthopaedics</a:t>
            </a:r>
            <a:r>
              <a:rPr lang="en-US" sz="1750" dirty="0">
                <a:solidFill>
                  <a:schemeClr val="accent2">
                    <a:lumMod val="75000"/>
                  </a:schemeClr>
                </a:solidFill>
              </a:rPr>
              <a:t> and neuro-</a:t>
            </a:r>
            <a:r>
              <a:rPr lang="en-US" sz="1750" dirty="0" err="1">
                <a:solidFill>
                  <a:schemeClr val="accent2">
                    <a:lumMod val="75000"/>
                  </a:schemeClr>
                </a:solidFill>
              </a:rPr>
              <a:t>orthopaedics</a:t>
            </a:r>
            <a:endParaRPr lang="en-US" sz="175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en-US" sz="1750" dirty="0">
                <a:solidFill>
                  <a:schemeClr val="accent2">
                    <a:lumMod val="75000"/>
                  </a:schemeClr>
                </a:solidFill>
              </a:rPr>
              <a:t>Biomechanics</a:t>
            </a:r>
          </a:p>
          <a:p>
            <a:pPr>
              <a:spcBef>
                <a:spcPts val="0"/>
              </a:spcBef>
            </a:pPr>
            <a:r>
              <a:rPr lang="en-US" sz="1750" dirty="0">
                <a:solidFill>
                  <a:schemeClr val="accent2">
                    <a:lumMod val="75000"/>
                  </a:schemeClr>
                </a:solidFill>
              </a:rPr>
              <a:t>Materials research, production technology</a:t>
            </a:r>
          </a:p>
          <a:p>
            <a:pPr>
              <a:spcBef>
                <a:spcPts val="0"/>
              </a:spcBef>
            </a:pPr>
            <a:r>
              <a:rPr lang="en-US" sz="1750" dirty="0">
                <a:solidFill>
                  <a:schemeClr val="accent2">
                    <a:lumMod val="75000"/>
                  </a:schemeClr>
                </a:solidFill>
              </a:rPr>
              <a:t>Digitalization</a:t>
            </a:r>
          </a:p>
          <a:p>
            <a:pPr>
              <a:spcBef>
                <a:spcPts val="0"/>
              </a:spcBef>
            </a:pPr>
            <a:r>
              <a:rPr lang="en-US" sz="1750" kern="1200" dirty="0">
                <a:solidFill>
                  <a:schemeClr val="accent2">
                    <a:lumMod val="75000"/>
                  </a:schemeClr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t>Sports </a:t>
            </a:r>
            <a:r>
              <a:rPr lang="en-US" sz="1750" kern="1200" dirty="0" err="1">
                <a:solidFill>
                  <a:schemeClr val="accent2">
                    <a:lumMod val="75000"/>
                  </a:schemeClr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t>orthopaedics</a:t>
            </a:r>
            <a:r>
              <a:rPr lang="en-US" sz="1750" kern="1200" dirty="0">
                <a:solidFill>
                  <a:schemeClr val="accent2">
                    <a:lumMod val="75000"/>
                  </a:schemeClr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t>/Parasport</a:t>
            </a:r>
          </a:p>
          <a:p>
            <a:pPr>
              <a:spcBef>
                <a:spcPts val="0"/>
              </a:spcBef>
            </a:pPr>
            <a:r>
              <a:rPr lang="en-US" sz="1750" kern="1200" dirty="0">
                <a:solidFill>
                  <a:schemeClr val="accent2">
                    <a:lumMod val="75000"/>
                  </a:schemeClr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t>Physiotherapy</a:t>
            </a:r>
          </a:p>
          <a:p>
            <a:pPr>
              <a:spcBef>
                <a:spcPts val="0"/>
              </a:spcBef>
            </a:pPr>
            <a:r>
              <a:rPr lang="en-US" sz="1750" kern="1200" dirty="0">
                <a:solidFill>
                  <a:schemeClr val="accent2">
                    <a:lumMod val="75000"/>
                  </a:schemeClr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t>Ambient assisted living</a:t>
            </a:r>
          </a:p>
          <a:p>
            <a:pPr>
              <a:spcBef>
                <a:spcPts val="0"/>
              </a:spcBef>
            </a:pPr>
            <a:r>
              <a:rPr lang="en-US" sz="1750" kern="1200" dirty="0">
                <a:solidFill>
                  <a:schemeClr val="accent2">
                    <a:lumMod val="75000"/>
                  </a:schemeClr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t>Learning systems, Robotics</a:t>
            </a:r>
            <a:endParaRPr lang="de-DE" sz="1750" kern="1200" dirty="0">
              <a:solidFill>
                <a:schemeClr val="accent2">
                  <a:lumMod val="75000"/>
                </a:schemeClr>
              </a:solidFill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9843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5CC434-E256-4D2A-B828-E995986DF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International Trade Show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6FB03FC-ED1F-46CF-85D3-BCA4D052E2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658066"/>
            <a:ext cx="5400600" cy="2065812"/>
          </a:xfrm>
        </p:spPr>
        <p:txBody>
          <a:bodyPr/>
          <a:lstStyle/>
          <a:p>
            <a:r>
              <a:rPr lang="en-US" sz="1800" dirty="0">
                <a:solidFill>
                  <a:schemeClr val="accent2">
                    <a:lumMod val="75000"/>
                  </a:schemeClr>
                </a:solidFill>
              </a:rPr>
              <a:t>Global market overview in </a:t>
            </a:r>
            <a:r>
              <a:rPr lang="en-US" sz="1800" b="1" dirty="0">
                <a:solidFill>
                  <a:srgbClr val="89BA17"/>
                </a:solidFill>
              </a:rPr>
              <a:t>prosthetics, orthotics, </a:t>
            </a:r>
            <a:r>
              <a:rPr lang="en-US" sz="1800" b="1" dirty="0" err="1">
                <a:solidFill>
                  <a:srgbClr val="89BA17"/>
                </a:solidFill>
              </a:rPr>
              <a:t>orthopaedic</a:t>
            </a:r>
            <a:r>
              <a:rPr lang="en-US" sz="1800" b="1" dirty="0">
                <a:solidFill>
                  <a:srgbClr val="89BA17"/>
                </a:solidFill>
              </a:rPr>
              <a:t> footwear technology, rehabilitation and compression therapy</a:t>
            </a:r>
          </a:p>
          <a:p>
            <a:endParaRPr lang="en-US" sz="800" b="1" dirty="0">
              <a:solidFill>
                <a:srgbClr val="89BA17"/>
              </a:solidFill>
            </a:endParaRPr>
          </a:p>
          <a:p>
            <a:r>
              <a:rPr lang="en-US" sz="1800" dirty="0">
                <a:solidFill>
                  <a:schemeClr val="accent2">
                    <a:lumMod val="75000"/>
                  </a:schemeClr>
                </a:solidFill>
              </a:rPr>
              <a:t>Unique showcase of innovations in </a:t>
            </a:r>
            <a:r>
              <a:rPr lang="en-US" sz="1800" b="1" dirty="0">
                <a:solidFill>
                  <a:srgbClr val="89BA17"/>
                </a:solidFill>
              </a:rPr>
              <a:t>3D printing and additive manufacturing</a:t>
            </a:r>
          </a:p>
          <a:p>
            <a:endParaRPr lang="en-US" sz="800" b="1" dirty="0">
              <a:solidFill>
                <a:srgbClr val="89BA17"/>
              </a:solidFill>
            </a:endParaRPr>
          </a:p>
          <a:p>
            <a:r>
              <a:rPr lang="en-US" sz="1800" dirty="0">
                <a:solidFill>
                  <a:schemeClr val="accent2">
                    <a:lumMod val="75000"/>
                  </a:schemeClr>
                </a:solidFill>
              </a:rPr>
              <a:t>Concepts and medical aids in </a:t>
            </a:r>
            <a:r>
              <a:rPr lang="en-US" sz="1800" b="1" dirty="0">
                <a:solidFill>
                  <a:srgbClr val="89BA17"/>
                </a:solidFill>
              </a:rPr>
              <a:t>9 treatment areas </a:t>
            </a:r>
            <a:r>
              <a:rPr lang="en-US" sz="1400" dirty="0">
                <a:solidFill>
                  <a:schemeClr val="accent2">
                    <a:lumMod val="75000"/>
                  </a:schemeClr>
                </a:solidFill>
              </a:rPr>
              <a:t>(mobility limitations, diabetes &amp; vascular diseases, stroke, back, cancer, sports injuries, prevention, etc.)</a:t>
            </a:r>
            <a:endParaRPr lang="de-DE" sz="1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1098165-5FDF-4A9F-AF6E-3D35B7C0DD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88D7C24-402C-9140-AB53-47425D530BDB}" type="slidenum">
              <a:rPr lang="de-DE" smtClean="0"/>
              <a:pPr/>
              <a:t>3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D1BD088-FDAD-4281-A2B7-E6A7B13262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2708" y="1563638"/>
            <a:ext cx="2989772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207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26C370-6C93-4975-8EF2-220029211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059582"/>
            <a:ext cx="8712968" cy="504056"/>
          </a:xfrm>
        </p:spPr>
        <p:txBody>
          <a:bodyPr/>
          <a:lstStyle/>
          <a:p>
            <a:r>
              <a:rPr lang="de-DE" dirty="0" err="1"/>
              <a:t>OTWorld</a:t>
            </a:r>
            <a:r>
              <a:rPr lang="de-DE" dirty="0"/>
              <a:t> 2024 – Secure </a:t>
            </a:r>
            <a:r>
              <a:rPr lang="de-DE" dirty="0" err="1"/>
              <a:t>your</a:t>
            </a:r>
            <a:r>
              <a:rPr lang="de-DE" dirty="0"/>
              <a:t> ticket NOW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1589D82-601A-414E-B7FB-86134EFBFD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88D7C24-402C-9140-AB53-47425D530BDB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03FFA2B4-9AED-445B-B8B5-84BCF18BB8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952" y="1635646"/>
            <a:ext cx="4464496" cy="3024336"/>
          </a:xfrm>
        </p:spPr>
        <p:txBody>
          <a:bodyPr/>
          <a:lstStyle/>
          <a:p>
            <a:pPr marL="0" indent="0">
              <a:buNone/>
            </a:pPr>
            <a:r>
              <a:rPr lang="de-DE" sz="1800" dirty="0" err="1">
                <a:solidFill>
                  <a:schemeClr val="accent2">
                    <a:lumMod val="75000"/>
                  </a:schemeClr>
                </a:solidFill>
              </a:rPr>
              <a:t>Join</a:t>
            </a:r>
            <a:r>
              <a:rPr lang="de-DE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de-DE" sz="1800" dirty="0" err="1">
                <a:solidFill>
                  <a:schemeClr val="accent2">
                    <a:lumMod val="75000"/>
                  </a:schemeClr>
                </a:solidFill>
              </a:rPr>
              <a:t>the</a:t>
            </a:r>
            <a:r>
              <a:rPr lang="de-DE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de-DE" sz="1800" dirty="0" err="1">
                <a:solidFill>
                  <a:schemeClr val="accent2">
                    <a:lumMod val="75000"/>
                  </a:schemeClr>
                </a:solidFill>
              </a:rPr>
              <a:t>progress</a:t>
            </a:r>
            <a:r>
              <a:rPr lang="de-DE" sz="1800" dirty="0">
                <a:solidFill>
                  <a:schemeClr val="accent2">
                    <a:lumMod val="75000"/>
                  </a:schemeClr>
                </a:solidFill>
              </a:rPr>
              <a:t>!</a:t>
            </a:r>
          </a:p>
          <a:p>
            <a:pPr marL="0" indent="0">
              <a:buNone/>
            </a:pPr>
            <a:r>
              <a:rPr lang="de-DE" sz="1800" dirty="0">
                <a:solidFill>
                  <a:schemeClr val="accent2">
                    <a:lumMod val="75000"/>
                  </a:schemeClr>
                </a:solidFill>
              </a:rPr>
              <a:t>Secure </a:t>
            </a:r>
            <a:r>
              <a:rPr lang="de-DE" sz="1800" dirty="0" err="1">
                <a:solidFill>
                  <a:schemeClr val="accent2">
                    <a:lumMod val="75000"/>
                  </a:schemeClr>
                </a:solidFill>
              </a:rPr>
              <a:t>your</a:t>
            </a:r>
            <a:r>
              <a:rPr lang="de-DE" sz="1800" dirty="0">
                <a:solidFill>
                  <a:schemeClr val="accent2">
                    <a:lumMod val="75000"/>
                  </a:schemeClr>
                </a:solidFill>
              </a:rPr>
              <a:t> ticket </a:t>
            </a:r>
            <a:r>
              <a:rPr lang="de-DE" sz="1800" dirty="0" err="1">
                <a:solidFill>
                  <a:schemeClr val="accent2">
                    <a:lumMod val="75000"/>
                  </a:schemeClr>
                </a:solidFill>
              </a:rPr>
              <a:t>by</a:t>
            </a:r>
            <a:r>
              <a:rPr lang="de-DE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de-DE" sz="1800" b="1" dirty="0">
                <a:solidFill>
                  <a:srgbClr val="89BA17"/>
                </a:solidFill>
              </a:rPr>
              <a:t>31 March 2024 </a:t>
            </a:r>
            <a:r>
              <a:rPr lang="de-DE" sz="1800" dirty="0">
                <a:solidFill>
                  <a:schemeClr val="accent2">
                    <a:lumMod val="75000"/>
                  </a:schemeClr>
                </a:solidFill>
              </a:rPr>
              <a:t>and </a:t>
            </a:r>
            <a:r>
              <a:rPr lang="de-DE" sz="1800" dirty="0" err="1">
                <a:solidFill>
                  <a:schemeClr val="accent2">
                    <a:lumMod val="75000"/>
                  </a:schemeClr>
                </a:solidFill>
              </a:rPr>
              <a:t>benefit</a:t>
            </a:r>
            <a:r>
              <a:rPr lang="de-DE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de-DE" sz="1800" dirty="0" err="1">
                <a:solidFill>
                  <a:schemeClr val="accent2">
                    <a:lumMod val="75000"/>
                  </a:schemeClr>
                </a:solidFill>
              </a:rPr>
              <a:t>from</a:t>
            </a:r>
            <a:r>
              <a:rPr lang="de-DE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de-DE" sz="1800" dirty="0" err="1">
                <a:solidFill>
                  <a:schemeClr val="accent2">
                    <a:lumMod val="75000"/>
                  </a:schemeClr>
                </a:solidFill>
              </a:rPr>
              <a:t>the</a:t>
            </a:r>
            <a:r>
              <a:rPr lang="de-DE" sz="1800" dirty="0">
                <a:solidFill>
                  <a:schemeClr val="accent2">
                    <a:lumMod val="75000"/>
                  </a:schemeClr>
                </a:solidFill>
              </a:rPr>
              <a:t> Early Bird </a:t>
            </a:r>
            <a:r>
              <a:rPr lang="de-DE" sz="1800" dirty="0" err="1">
                <a:solidFill>
                  <a:schemeClr val="accent2">
                    <a:lumMod val="75000"/>
                  </a:schemeClr>
                </a:solidFill>
              </a:rPr>
              <a:t>discount</a:t>
            </a:r>
            <a:r>
              <a:rPr lang="de-DE" sz="1800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de-DE" sz="1800" b="1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3ACA407-99DE-45B0-8CA9-65681EFF93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774068"/>
            <a:ext cx="3572788" cy="2381858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78DEB4EA-7D7B-4CA1-8B30-662C7C8C7207}"/>
              </a:ext>
            </a:extLst>
          </p:cNvPr>
          <p:cNvSpPr txBox="1"/>
          <p:nvPr/>
        </p:nvSpPr>
        <p:spPr>
          <a:xfrm rot="21058811">
            <a:off x="4860032" y="3003798"/>
            <a:ext cx="3988052" cy="1169551"/>
          </a:xfrm>
          <a:prstGeom prst="rect">
            <a:avLst/>
          </a:prstGeom>
          <a:solidFill>
            <a:srgbClr val="89BA17"/>
          </a:solidFill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/>
                </a:solidFill>
              </a:rPr>
              <a:t>NEW: </a:t>
            </a:r>
            <a:r>
              <a:rPr lang="en-US" dirty="0">
                <a:solidFill>
                  <a:schemeClr val="bg1"/>
                </a:solidFill>
              </a:rPr>
              <a:t>The entire congress </a:t>
            </a:r>
            <a:r>
              <a:rPr lang="en-US" dirty="0" err="1">
                <a:solidFill>
                  <a:schemeClr val="bg1"/>
                </a:solidFill>
              </a:rPr>
              <a:t>programme</a:t>
            </a:r>
            <a:r>
              <a:rPr lang="en-US" dirty="0">
                <a:solidFill>
                  <a:schemeClr val="bg1"/>
                </a:solidFill>
              </a:rPr>
              <a:t> is available with the </a:t>
            </a:r>
            <a:r>
              <a:rPr lang="en-US" b="1" dirty="0" err="1">
                <a:solidFill>
                  <a:schemeClr val="bg1"/>
                </a:solidFill>
              </a:rPr>
              <a:t>OTWorld</a:t>
            </a:r>
            <a:r>
              <a:rPr lang="en-US" b="1" dirty="0">
                <a:solidFill>
                  <a:schemeClr val="bg1"/>
                </a:solidFill>
              </a:rPr>
              <a:t> complete ticket</a:t>
            </a:r>
            <a:r>
              <a:rPr lang="en-US" dirty="0">
                <a:solidFill>
                  <a:schemeClr val="bg1"/>
                </a:solidFill>
              </a:rPr>
              <a:t>!</a:t>
            </a:r>
          </a:p>
          <a:p>
            <a:endParaRPr lang="de-DE" b="1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NEW: </a:t>
            </a:r>
            <a:r>
              <a:rPr lang="de-DE" dirty="0" err="1">
                <a:solidFill>
                  <a:schemeClr val="bg1"/>
                </a:solidFill>
              </a:rPr>
              <a:t>Attendance</a:t>
            </a:r>
            <a:r>
              <a:rPr lang="de-DE" dirty="0">
                <a:solidFill>
                  <a:schemeClr val="bg1"/>
                </a:solidFill>
              </a:rPr>
              <a:t> at all </a:t>
            </a:r>
            <a:r>
              <a:rPr lang="de-DE" dirty="0" err="1">
                <a:solidFill>
                  <a:schemeClr val="bg1"/>
                </a:solidFill>
              </a:rPr>
              <a:t>workshops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is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included</a:t>
            </a:r>
            <a:r>
              <a:rPr lang="de-DE" dirty="0">
                <a:solidFill>
                  <a:schemeClr val="bg1"/>
                </a:solidFill>
              </a:rPr>
              <a:t> in </a:t>
            </a:r>
            <a:r>
              <a:rPr lang="de-DE" dirty="0" err="1">
                <a:solidFill>
                  <a:schemeClr val="bg1"/>
                </a:solidFill>
              </a:rPr>
              <a:t>the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b="1" dirty="0" err="1">
                <a:solidFill>
                  <a:schemeClr val="bg1"/>
                </a:solidFill>
              </a:rPr>
              <a:t>OTWorld</a:t>
            </a:r>
            <a:r>
              <a:rPr lang="de-DE" b="1" dirty="0">
                <a:solidFill>
                  <a:schemeClr val="bg1"/>
                </a:solidFill>
              </a:rPr>
              <a:t> trade </a:t>
            </a:r>
            <a:r>
              <a:rPr lang="de-DE" b="1" dirty="0" err="1">
                <a:solidFill>
                  <a:schemeClr val="bg1"/>
                </a:solidFill>
              </a:rPr>
              <a:t>show</a:t>
            </a:r>
            <a:r>
              <a:rPr lang="de-DE" b="1" dirty="0">
                <a:solidFill>
                  <a:schemeClr val="bg1"/>
                </a:solidFill>
              </a:rPr>
              <a:t> ticket</a:t>
            </a:r>
            <a:r>
              <a:rPr lang="de-DE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3529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3F1777-6A47-4728-97ED-34CF71D79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look</a:t>
            </a:r>
            <a:r>
              <a:rPr lang="de-DE" dirty="0"/>
              <a:t> </a:t>
            </a:r>
            <a:r>
              <a:rPr lang="de-DE" dirty="0" err="1"/>
              <a:t>forward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seeing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!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18D73D2-0EDE-413D-9B20-CCC854983B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88D7C24-402C-9140-AB53-47425D530BDB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AD4515C0-B06B-4E6D-8415-C979EF8513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716116"/>
            <a:ext cx="5688632" cy="1143666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>
                <a:solidFill>
                  <a:schemeClr val="accent2">
                    <a:lumMod val="75000"/>
                  </a:schemeClr>
                </a:solidFill>
              </a:rPr>
              <a:t>We are part of </a:t>
            </a:r>
            <a:r>
              <a:rPr lang="en-US" sz="1800" i="1" dirty="0" err="1">
                <a:solidFill>
                  <a:schemeClr val="accent2">
                    <a:lumMod val="75000"/>
                  </a:schemeClr>
                </a:solidFill>
              </a:rPr>
              <a:t>OTWorld.friends</a:t>
            </a:r>
            <a:r>
              <a:rPr lang="en-US" sz="1800" dirty="0">
                <a:solidFill>
                  <a:schemeClr val="accent2">
                    <a:lumMod val="75000"/>
                  </a:schemeClr>
                </a:solidFill>
              </a:rPr>
              <a:t>, a network of associations and professional societies around the world that support the knowledge transfer at </a:t>
            </a:r>
            <a:r>
              <a:rPr lang="en-US" sz="1800" dirty="0" err="1">
                <a:solidFill>
                  <a:schemeClr val="accent2">
                    <a:lumMod val="75000"/>
                  </a:schemeClr>
                </a:solidFill>
              </a:rPr>
              <a:t>OTWorld</a:t>
            </a:r>
            <a:r>
              <a:rPr lang="en-US" sz="1800" dirty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de-DE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949F637-DF39-467B-B737-5AD5C4EC84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1703303"/>
            <a:ext cx="2801386" cy="884187"/>
          </a:xfrm>
          <a:prstGeom prst="rect">
            <a:avLst/>
          </a:prstGeom>
        </p:spPr>
      </p:pic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09A3AEEB-A317-4406-9497-DE90256BA0B9}"/>
              </a:ext>
            </a:extLst>
          </p:cNvPr>
          <p:cNvSpPr txBox="1">
            <a:spLocks/>
          </p:cNvSpPr>
          <p:nvPr/>
        </p:nvSpPr>
        <p:spPr>
          <a:xfrm>
            <a:off x="1619672" y="3340921"/>
            <a:ext cx="5760640" cy="1275606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de-DE" b="1" kern="0" dirty="0" err="1">
                <a:solidFill>
                  <a:srgbClr val="89BA17"/>
                </a:solidFill>
              </a:rPr>
              <a:t>We</a:t>
            </a:r>
            <a:r>
              <a:rPr lang="de-DE" b="1" kern="0" dirty="0">
                <a:solidFill>
                  <a:srgbClr val="89BA17"/>
                </a:solidFill>
              </a:rPr>
              <a:t> </a:t>
            </a:r>
            <a:r>
              <a:rPr lang="de-DE" b="1" kern="0" dirty="0" err="1">
                <a:solidFill>
                  <a:srgbClr val="89BA17"/>
                </a:solidFill>
              </a:rPr>
              <a:t>look</a:t>
            </a:r>
            <a:r>
              <a:rPr lang="de-DE" b="1" kern="0" dirty="0">
                <a:solidFill>
                  <a:srgbClr val="89BA17"/>
                </a:solidFill>
              </a:rPr>
              <a:t> </a:t>
            </a:r>
            <a:r>
              <a:rPr lang="de-DE" b="1" kern="0" dirty="0" err="1">
                <a:solidFill>
                  <a:srgbClr val="89BA17"/>
                </a:solidFill>
              </a:rPr>
              <a:t>forward</a:t>
            </a:r>
            <a:r>
              <a:rPr lang="de-DE" b="1" kern="0" dirty="0">
                <a:solidFill>
                  <a:srgbClr val="89BA17"/>
                </a:solidFill>
              </a:rPr>
              <a:t> </a:t>
            </a:r>
            <a:r>
              <a:rPr lang="de-DE" b="1" kern="0" dirty="0" err="1">
                <a:solidFill>
                  <a:srgbClr val="89BA17"/>
                </a:solidFill>
              </a:rPr>
              <a:t>to</a:t>
            </a:r>
            <a:r>
              <a:rPr lang="de-DE" b="1" kern="0" dirty="0">
                <a:solidFill>
                  <a:srgbClr val="89BA17"/>
                </a:solidFill>
              </a:rPr>
              <a:t> </a:t>
            </a:r>
            <a:r>
              <a:rPr lang="de-DE" b="1" kern="0" dirty="0" err="1">
                <a:solidFill>
                  <a:srgbClr val="89BA17"/>
                </a:solidFill>
              </a:rPr>
              <a:t>seeing</a:t>
            </a:r>
            <a:r>
              <a:rPr lang="de-DE" b="1" kern="0" dirty="0">
                <a:solidFill>
                  <a:srgbClr val="89BA17"/>
                </a:solidFill>
              </a:rPr>
              <a:t> </a:t>
            </a:r>
            <a:r>
              <a:rPr lang="de-DE" b="1" kern="0" dirty="0" err="1">
                <a:solidFill>
                  <a:srgbClr val="89BA17"/>
                </a:solidFill>
              </a:rPr>
              <a:t>you</a:t>
            </a:r>
            <a:r>
              <a:rPr lang="de-DE" b="1" kern="0" dirty="0">
                <a:solidFill>
                  <a:srgbClr val="89BA17"/>
                </a:solidFill>
              </a:rPr>
              <a:t> in Leipzig, Germany, 14 - 17 May! </a:t>
            </a:r>
          </a:p>
          <a:p>
            <a:pPr algn="ctr"/>
            <a:endParaRPr lang="de-DE" kern="0" dirty="0"/>
          </a:p>
        </p:txBody>
      </p:sp>
    </p:spTree>
    <p:extLst>
      <p:ext uri="{BB962C8B-B14F-4D97-AF65-F5344CB8AC3E}">
        <p14:creationId xmlns:p14="http://schemas.microsoft.com/office/powerpoint/2010/main" val="1253894258"/>
      </p:ext>
    </p:extLst>
  </p:cSld>
  <p:clrMapOvr>
    <a:masterClrMapping/>
  </p:clrMapOvr>
</p:sld>
</file>

<file path=ppt/theme/theme1.xml><?xml version="1.0" encoding="utf-8"?>
<a:theme xmlns:a="http://schemas.openxmlformats.org/drawingml/2006/main" name="OTW_2018_NEUTRAL_4zu3_engl">
  <a:themeElements>
    <a:clrScheme name="Leere Prä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eere Prä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>
            <a:ln>
              <a:noFill/>
            </a:ln>
            <a:solidFill>
              <a:srgbClr val="646E73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>
            <a:ln>
              <a:noFill/>
            </a:ln>
            <a:solidFill>
              <a:srgbClr val="646E73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ln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TW_2022_PPT_16zu9_EN" id="{5060A6F3-C111-BA4E-B296-8714BF38BDBA}" vid="{49D791B3-CA8C-5B44-84B6-D8E9ADB57034}"/>
    </a:ext>
  </a:ext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OTW_2024_PPT_16zu9_EN</Template>
  <TotalTime>0</TotalTime>
  <Words>293</Words>
  <Application>Microsoft Office PowerPoint</Application>
  <PresentationFormat>Bildschirmpräsentation (16:9)</PresentationFormat>
  <Paragraphs>49</Paragraphs>
  <Slides>6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9" baseType="lpstr">
      <vt:lpstr>ＭＳ Ｐゴシック</vt:lpstr>
      <vt:lpstr>Arial</vt:lpstr>
      <vt:lpstr>OTW_2018_NEUTRAL_4zu3_engl</vt:lpstr>
      <vt:lpstr>THE NUMBER ONE WORLDWIDE  IN THE MEDICAL AIDS SECTOR </vt:lpstr>
      <vt:lpstr>THE MEETING PLACE FOR THE MODERN MEDICAL AIDS INDUSTRY </vt:lpstr>
      <vt:lpstr>World Congress for O&amp;P</vt:lpstr>
      <vt:lpstr>International Trade Show</vt:lpstr>
      <vt:lpstr>OTWorld 2024 – Secure your ticket NOW</vt:lpstr>
      <vt:lpstr>We look forward to seeing you!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Sandy Becker</dc:creator>
  <cp:keywords/>
  <dc:description/>
  <cp:lastModifiedBy>Louisa Hoffmann</cp:lastModifiedBy>
  <cp:revision>17</cp:revision>
  <dcterms:created xsi:type="dcterms:W3CDTF">2024-01-26T10:09:26Z</dcterms:created>
  <dcterms:modified xsi:type="dcterms:W3CDTF">2024-02-14T08:51:57Z</dcterms:modified>
  <cp:category/>
</cp:coreProperties>
</file>