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5143500" type="screen16x9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rgbClr val="646E73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mke Ostermeier-Kittel" initials="IO" lastIdx="1" clrIdx="0">
    <p:extLst>
      <p:ext uri="{19B8F6BF-5375-455C-9EA6-DF929625EA0E}">
        <p15:presenceInfo xmlns:p15="http://schemas.microsoft.com/office/powerpoint/2012/main" userId="S-1-5-21-1472546086-1100447446-929701000-212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A17"/>
    <a:srgbClr val="003E90"/>
    <a:srgbClr val="DA5120"/>
    <a:srgbClr val="3C3C3B"/>
    <a:srgbClr val="3F5B66"/>
    <a:srgbClr val="B4A08C"/>
    <a:srgbClr val="646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037" autoAdjust="0"/>
  </p:normalViewPr>
  <p:slideViewPr>
    <p:cSldViewPr>
      <p:cViewPr varScale="1">
        <p:scale>
          <a:sx n="81" d="100"/>
          <a:sy n="81" d="100"/>
        </p:scale>
        <p:origin x="1037" y="-29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489A46-6E88-7D4E-BCFA-82829F150A1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305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646E73"/>
                </a:solidFill>
                <a:latin typeface="Arial" charset="0"/>
                <a:ea typeface="ＭＳ Ｐゴシック" charset="0"/>
              </a:defRPr>
            </a:lvl9pPr>
          </a:lstStyle>
          <a:p>
            <a:fld id="{02B9A3AA-8075-3847-A0A6-6C5F2A982F29}" type="slidenum">
              <a:rPr lang="de-DE" sz="1200">
                <a:solidFill>
                  <a:schemeClr val="tx1"/>
                </a:solidFill>
              </a:rPr>
              <a:pPr/>
              <a:t>0</a:t>
            </a:fld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de-DE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489A46-6E88-7D4E-BCFA-82829F150A1E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7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489A46-6E88-7D4E-BCFA-82829F150A1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0241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489A46-6E88-7D4E-BCFA-82829F150A1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808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489A46-6E88-7D4E-BCFA-82829F150A1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92027"/>
            <a:ext cx="8568952" cy="6816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000" b="1" i="0" cap="all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23528" y="1548022"/>
            <a:ext cx="8568952" cy="447664"/>
          </a:xfrm>
          <a:prstGeom prst="rect">
            <a:avLst/>
          </a:prstGeom>
        </p:spPr>
        <p:txBody>
          <a:bodyPr vert="horz" lIns="0"/>
          <a:lstStyle>
            <a:lvl1pPr marL="0" indent="0">
              <a:spcBef>
                <a:spcPts val="0"/>
              </a:spcBef>
              <a:buFontTx/>
              <a:buNone/>
              <a:defRPr sz="2400" spc="1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FontTx/>
              <a:buNone/>
              <a:defRPr sz="3400">
                <a:solidFill>
                  <a:srgbClr val="003E90"/>
                </a:solidFill>
              </a:defRPr>
            </a:lvl2pPr>
            <a:lvl3pPr marL="0" indent="0">
              <a:spcBef>
                <a:spcPts val="0"/>
              </a:spcBef>
              <a:buFontTx/>
              <a:buNone/>
              <a:defRPr sz="3400">
                <a:solidFill>
                  <a:srgbClr val="003E90"/>
                </a:solidFill>
              </a:defRPr>
            </a:lvl3pPr>
            <a:lvl4pPr marL="0" indent="0">
              <a:spcBef>
                <a:spcPts val="0"/>
              </a:spcBef>
              <a:buFontTx/>
              <a:buNone/>
              <a:defRPr sz="3400">
                <a:solidFill>
                  <a:srgbClr val="003E90"/>
                </a:solidFill>
              </a:defRPr>
            </a:lvl4pPr>
            <a:lvl5pPr marL="0" indent="0">
              <a:spcBef>
                <a:spcPts val="0"/>
              </a:spcBef>
              <a:buFontTx/>
              <a:buNone/>
              <a:defRPr sz="3400">
                <a:solidFill>
                  <a:srgbClr val="003E90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3838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51520" y="1059582"/>
            <a:ext cx="8568952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000" b="1" i="0" cap="all">
                <a:solidFill>
                  <a:srgbClr val="89BA1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51520" y="1658066"/>
            <a:ext cx="8568952" cy="302433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251520" y="4876006"/>
            <a:ext cx="2256994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E88D7C24-402C-9140-AB53-47425D530BD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15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1">
            <a:extLst>
              <a:ext uri="{FF2B5EF4-FFF2-40B4-BE49-F238E27FC236}">
                <a16:creationId xmlns:a16="http://schemas.microsoft.com/office/drawing/2014/main" id="{55AB6A22-DDAD-F84B-82F6-C7D9EF6F6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1520" y="4876006"/>
            <a:ext cx="2256994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E88D7C24-402C-9140-AB53-47425D530BD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69196"/>
            <a:ext cx="8568952" cy="681600"/>
          </a:xfrm>
        </p:spPr>
        <p:txBody>
          <a:bodyPr/>
          <a:lstStyle/>
          <a:p>
            <a:r>
              <a:rPr lang="de-DE" sz="3200" b="0" dirty="0"/>
              <a:t>DIE NUMMER 1 IN DER HILFSMITTELVERSORGUNG WELTWEIT</a:t>
            </a:r>
            <a:br>
              <a:rPr lang="de-DE" b="0" dirty="0"/>
            </a:b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BRANCHENTREFFPUNKT FÜR DIE MODERNE HILFSMITTELVERSORGUNG</a:t>
            </a:r>
            <a:br>
              <a:rPr lang="de-DE" b="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2094479"/>
            <a:ext cx="6120680" cy="2254668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Die </a:t>
            </a:r>
            <a:r>
              <a:rPr lang="de-DE" sz="1800" dirty="0" err="1">
                <a:solidFill>
                  <a:schemeClr val="accent2">
                    <a:lumMod val="75000"/>
                  </a:schemeClr>
                </a:solidFill>
              </a:rPr>
              <a:t>OTWorld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 2024 verbindet einen hochkarätigen </a:t>
            </a:r>
            <a:r>
              <a:rPr lang="de-DE" sz="1800" b="1" dirty="0">
                <a:solidFill>
                  <a:srgbClr val="89BA17"/>
                </a:solidFill>
              </a:rPr>
              <a:t>Weltkongress</a:t>
            </a:r>
            <a:r>
              <a:rPr lang="de-DE" sz="1800" dirty="0"/>
              <a:t>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mit der weltweit führenden </a:t>
            </a:r>
            <a:r>
              <a:rPr lang="de-DE" sz="1800" b="1" dirty="0">
                <a:solidFill>
                  <a:srgbClr val="89BA17"/>
                </a:solidFill>
              </a:rPr>
              <a:t>internationalen Fachmesse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und</a:t>
            </a:r>
            <a:r>
              <a:rPr lang="de-DE" sz="1800" dirty="0"/>
              <a:t>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setzt neue Maßstäbe für die moderne Hilfsmittelversorgung.</a:t>
            </a:r>
          </a:p>
          <a:p>
            <a:pPr marL="0" indent="0">
              <a:buNone/>
            </a:pPr>
            <a:endParaRPr lang="de-DE" sz="1000" dirty="0"/>
          </a:p>
          <a:p>
            <a:pPr marL="400050" lvl="1" indent="0">
              <a:buNone/>
            </a:pPr>
            <a:r>
              <a:rPr lang="de-DE" sz="1800" b="1" dirty="0">
                <a:solidFill>
                  <a:srgbClr val="89BA17"/>
                </a:solidFill>
              </a:rPr>
              <a:t>20.000 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Fachbesucher aus 90 Ländern</a:t>
            </a:r>
          </a:p>
          <a:p>
            <a:pPr marL="400050" lvl="1" indent="0">
              <a:buNone/>
            </a:pPr>
            <a:r>
              <a:rPr lang="de-DE" sz="1800" b="1" dirty="0">
                <a:solidFill>
                  <a:srgbClr val="89BA17"/>
                </a:solidFill>
              </a:rPr>
              <a:t>     500 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internationale Aussteller</a:t>
            </a:r>
          </a:p>
          <a:p>
            <a:pPr marL="400050" lvl="1" indent="0">
              <a:buNone/>
            </a:pPr>
            <a:r>
              <a:rPr lang="de-DE" sz="1800" b="1" dirty="0">
                <a:solidFill>
                  <a:srgbClr val="89BA17"/>
                </a:solidFill>
              </a:rPr>
              <a:t>     320 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internationale Referenten</a:t>
            </a:r>
          </a:p>
          <a:p>
            <a:pPr marL="400050" lvl="1" indent="0">
              <a:buNone/>
            </a:pPr>
            <a:r>
              <a:rPr lang="de-DE" sz="1800" b="1" dirty="0">
                <a:solidFill>
                  <a:srgbClr val="89BA17"/>
                </a:solidFill>
              </a:rPr>
              <a:t>  2.500 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Kongressteilnehmer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8D7C24-402C-9140-AB53-47425D530BDB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1026" name="Picture 2" descr="https://www.ot-world.com/files/otworld/media/bilder-grafiken/bilder/partnerland-frankreich-de_1_1_l.png">
            <a:extLst>
              <a:ext uri="{FF2B5EF4-FFF2-40B4-BE49-F238E27FC236}">
                <a16:creationId xmlns:a16="http://schemas.microsoft.com/office/drawing/2014/main" id="{F5FDA575-7353-4301-885D-3D9D825F1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971" y="1995686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23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688EFF-5D68-43FB-A74F-142FCEB99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965154"/>
            <a:ext cx="8568952" cy="504056"/>
          </a:xfrm>
        </p:spPr>
        <p:txBody>
          <a:bodyPr/>
          <a:lstStyle/>
          <a:p>
            <a:r>
              <a:rPr lang="de-DE" dirty="0"/>
              <a:t>Weltkongress Technische Orthopädie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19DFCB-7126-4E41-A163-EDFFE2A21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3968" y="1550040"/>
            <a:ext cx="4752527" cy="302433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</a:t>
            </a:r>
            <a:r>
              <a:rPr lang="de-DE" sz="1800" dirty="0"/>
              <a:t>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Prothetik, Orthetik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Orthopädieschuhtechnik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Rehabilitation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Kinder-/Jugend- und Neuroorthopädie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Biomechanik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Materialforschung, Produktionstechnik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Digitalisierung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Sportorthopädie / Parasport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Physiotherapie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Altersgerechte Assistenzsysteme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• Learning Systems, Robotik</a:t>
            </a:r>
            <a:endParaRPr lang="de-DE" sz="1800" kern="1200" dirty="0">
              <a:solidFill>
                <a:schemeClr val="accent2">
                  <a:lumMod val="75000"/>
                </a:schemeClr>
              </a:solidFill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9D8883-44EA-4645-B6DA-E31F766587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8D7C24-402C-9140-AB53-47425D530BDB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8469130-C7E9-4FCD-9FF8-4AA2B08CF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87" y="1635646"/>
            <a:ext cx="3685429" cy="242585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C71F59E-B657-4DE1-90DA-BDEAC2417029}"/>
              </a:ext>
            </a:extLst>
          </p:cNvPr>
          <p:cNvSpPr txBox="1"/>
          <p:nvPr/>
        </p:nvSpPr>
        <p:spPr>
          <a:xfrm>
            <a:off x="286687" y="3281714"/>
            <a:ext cx="3685429" cy="1292662"/>
          </a:xfrm>
          <a:prstGeom prst="rect">
            <a:avLst/>
          </a:prstGeom>
          <a:solidFill>
            <a:srgbClr val="89BA17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Fortbildungspunkte &amp; Zertifizierung </a:t>
            </a:r>
            <a:r>
              <a:rPr lang="de-DE" dirty="0">
                <a:solidFill>
                  <a:schemeClr val="bg1"/>
                </a:solidFill>
              </a:rPr>
              <a:t>für Orthopädietechniker, Orthopädieschuhtechniker, </a:t>
            </a:r>
          </a:p>
          <a:p>
            <a:r>
              <a:rPr lang="de-DE" dirty="0">
                <a:solidFill>
                  <a:schemeClr val="bg1"/>
                </a:solidFill>
              </a:rPr>
              <a:t>Mediziner und Physiotherapeuten</a:t>
            </a:r>
          </a:p>
          <a:p>
            <a:endParaRPr lang="de-DE" sz="800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Kongresssprachen </a:t>
            </a:r>
            <a:r>
              <a:rPr lang="de-DE" b="1" dirty="0">
                <a:solidFill>
                  <a:schemeClr val="bg1"/>
                </a:solidFill>
              </a:rPr>
              <a:t>Deutsch &amp; Englisch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91836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875B48-1E22-4B4F-9B80-DDD27FB17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InternationalE</a:t>
            </a:r>
            <a:r>
              <a:rPr lang="de-DE" dirty="0"/>
              <a:t> Fachmesse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425A25-3E74-4140-BA2D-738440068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705431"/>
            <a:ext cx="5400600" cy="1758424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Weltweiter Marktüberblick in der </a:t>
            </a:r>
            <a:r>
              <a:rPr lang="de-DE" sz="1800" b="1" dirty="0">
                <a:solidFill>
                  <a:srgbClr val="89BA17"/>
                </a:solidFill>
              </a:rPr>
              <a:t>Prothetik, Orthetik, Orthopädieschuhtechnik, Rehabilitation und Kompressionstherapie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800" b="1" dirty="0">
              <a:solidFill>
                <a:srgbClr val="89BA17"/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Einzigartige Innovationsschau rund um </a:t>
            </a:r>
            <a:r>
              <a:rPr lang="de-DE" sz="1800" b="1" dirty="0">
                <a:solidFill>
                  <a:srgbClr val="89BA17"/>
                </a:solidFill>
              </a:rPr>
              <a:t>3D-Druck und Additive Fertigung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Konzepte und Hilfsmittel in </a:t>
            </a:r>
            <a:r>
              <a:rPr lang="de-DE" sz="1800" b="1" dirty="0">
                <a:solidFill>
                  <a:srgbClr val="89BA17"/>
                </a:solidFill>
              </a:rPr>
              <a:t>9  Versorgungs-bereichen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(Mobilitätseinschränkungen, Diabetes &amp; Gefäßerkrankungen, Schlaganfall, Rücken, Krebserkrankungen,  Sportverletzungen, Prävention u.a.)</a:t>
            </a:r>
          </a:p>
          <a:p>
            <a:pPr marL="0" indent="0">
              <a:spcBef>
                <a:spcPts val="0"/>
              </a:spcBef>
              <a:buNone/>
            </a:pPr>
            <a:endParaRPr lang="de-DE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800" dirty="0">
                <a:solidFill>
                  <a:srgbClr val="003E90"/>
                </a:solidFill>
              </a:rPr>
              <a:t>  	</a:t>
            </a:r>
          </a:p>
          <a:p>
            <a:pPr>
              <a:buFontTx/>
              <a:buChar char="-"/>
            </a:pP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de-DE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83ED8B-4548-4D0C-BD26-DCB4EC361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8D7C24-402C-9140-AB53-47425D530BDB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6196BA5-28C3-4A9C-9B7F-A2F7ABC4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708" y="1563638"/>
            <a:ext cx="2989772" cy="3024336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8214DF2-F835-43D9-9465-C5112F7A8F2F}"/>
              </a:ext>
            </a:extLst>
          </p:cNvPr>
          <p:cNvSpPr txBox="1">
            <a:spLocks/>
          </p:cNvSpPr>
          <p:nvPr/>
        </p:nvSpPr>
        <p:spPr>
          <a:xfrm>
            <a:off x="251520" y="3570111"/>
            <a:ext cx="2592288" cy="1758424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89BA17"/>
              </a:buClr>
              <a:buFont typeface="Wingdings" panose="05000000000000000000" pitchFamily="2" charset="2"/>
              <a:buChar char="Ø"/>
            </a:pPr>
            <a:endParaRPr lang="de-DE" sz="1400" kern="0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BF8AA9C-77ED-46EC-917B-7FB9C91DEBB9}"/>
              </a:ext>
            </a:extLst>
          </p:cNvPr>
          <p:cNvSpPr txBox="1">
            <a:spLocks/>
          </p:cNvSpPr>
          <p:nvPr/>
        </p:nvSpPr>
        <p:spPr>
          <a:xfrm>
            <a:off x="2843808" y="3570111"/>
            <a:ext cx="4032448" cy="1758424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89BA17"/>
              </a:buClr>
              <a:buNone/>
            </a:pPr>
            <a:endParaRPr lang="de-DE" sz="1400" kern="0" dirty="0"/>
          </a:p>
        </p:txBody>
      </p:sp>
    </p:spTree>
    <p:extLst>
      <p:ext uri="{BB962C8B-B14F-4D97-AF65-F5344CB8AC3E}">
        <p14:creationId xmlns:p14="http://schemas.microsoft.com/office/powerpoint/2010/main" val="158720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47000-7FC4-43B4-BF58-05A935475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OTWorld</a:t>
            </a:r>
            <a:r>
              <a:rPr lang="de-DE" dirty="0"/>
              <a:t> 2024 – Jetzt Ticket sichern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60EDB3-A141-48C8-ACB0-5B38DA2A8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9952" y="1635646"/>
            <a:ext cx="4464496" cy="3024336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Welten verbinden - heute wichtiger denn je!</a:t>
            </a:r>
          </a:p>
          <a:p>
            <a:pPr marL="0" indent="0"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Bis zum </a:t>
            </a:r>
            <a:r>
              <a:rPr lang="de-DE" sz="1800" b="1" dirty="0">
                <a:solidFill>
                  <a:srgbClr val="89BA17"/>
                </a:solidFill>
              </a:rPr>
              <a:t>31. März 2024 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Ticket sichern und mit dem Early-Bird-Rabatt sparen.</a:t>
            </a:r>
          </a:p>
          <a:p>
            <a:pPr marL="0" indent="0">
              <a:buNone/>
            </a:pPr>
            <a:endParaRPr lang="de-DE" sz="1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6142E5-3618-459C-A82B-95FEBAB7B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8D7C24-402C-9140-AB53-47425D530BDB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17A1E8-AE1B-4927-81D7-DE8AA982F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74068"/>
            <a:ext cx="3572788" cy="238185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96AD90A-236A-4B0C-ACF1-BC21F5193FA0}"/>
              </a:ext>
            </a:extLst>
          </p:cNvPr>
          <p:cNvSpPr txBox="1"/>
          <p:nvPr/>
        </p:nvSpPr>
        <p:spPr>
          <a:xfrm rot="21058811">
            <a:off x="4860032" y="3003798"/>
            <a:ext cx="3988052" cy="1169551"/>
          </a:xfrm>
          <a:prstGeom prst="rect">
            <a:avLst/>
          </a:prstGeom>
          <a:solidFill>
            <a:srgbClr val="89BA17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NEU: </a:t>
            </a:r>
            <a:r>
              <a:rPr lang="de-DE" dirty="0">
                <a:solidFill>
                  <a:schemeClr val="bg1"/>
                </a:solidFill>
              </a:rPr>
              <a:t>Das gesamte Fortbildungsprogramm gibt es mit dem </a:t>
            </a:r>
            <a:r>
              <a:rPr lang="de-DE" b="1" dirty="0" err="1">
                <a:solidFill>
                  <a:schemeClr val="bg1"/>
                </a:solidFill>
              </a:rPr>
              <a:t>OTWorld</a:t>
            </a:r>
            <a:r>
              <a:rPr lang="de-DE" b="1" dirty="0">
                <a:solidFill>
                  <a:schemeClr val="bg1"/>
                </a:solidFill>
              </a:rPr>
              <a:t> Komplett-Ticket!</a:t>
            </a:r>
          </a:p>
          <a:p>
            <a:endParaRPr lang="de-DE" b="1" dirty="0">
              <a:solidFill>
                <a:schemeClr val="bg1"/>
              </a:solidFill>
            </a:endParaRPr>
          </a:p>
          <a:p>
            <a:r>
              <a:rPr lang="de-DE" b="1" dirty="0">
                <a:solidFill>
                  <a:schemeClr val="bg1"/>
                </a:solidFill>
              </a:rPr>
              <a:t>NEU: </a:t>
            </a:r>
            <a:r>
              <a:rPr lang="de-DE" dirty="0">
                <a:solidFill>
                  <a:schemeClr val="bg1"/>
                </a:solidFill>
              </a:rPr>
              <a:t>Der Besuch aller Workshops ist im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OTWorld</a:t>
            </a:r>
            <a:r>
              <a:rPr lang="de-DE" b="1" dirty="0">
                <a:solidFill>
                  <a:schemeClr val="bg1"/>
                </a:solidFill>
              </a:rPr>
              <a:t> Messe-Ticket </a:t>
            </a:r>
            <a:r>
              <a:rPr lang="de-DE" dirty="0">
                <a:solidFill>
                  <a:schemeClr val="bg1"/>
                </a:solidFill>
              </a:rPr>
              <a:t>enthalten.</a:t>
            </a:r>
          </a:p>
        </p:txBody>
      </p:sp>
    </p:spTree>
    <p:extLst>
      <p:ext uri="{BB962C8B-B14F-4D97-AF65-F5344CB8AC3E}">
        <p14:creationId xmlns:p14="http://schemas.microsoft.com/office/powerpoint/2010/main" val="785526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99659-7FB7-400D-B6A9-0FF2CB40E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 freuen uns auf sie!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6A7DD4-E63B-4B5D-9B7D-647E4320D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58066"/>
            <a:ext cx="5184576" cy="1143666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Wir gehören zu den </a:t>
            </a:r>
            <a:r>
              <a:rPr lang="de-DE" sz="1800" i="1" dirty="0" err="1">
                <a:solidFill>
                  <a:schemeClr val="accent2">
                    <a:lumMod val="75000"/>
                  </a:schemeClr>
                </a:solidFill>
              </a:rPr>
              <a:t>OTWorld.friends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, einem Netzwerk aus Verbänden und Fachgesellschaften in der ganzen Welt, die den Wissenstransfer der </a:t>
            </a:r>
            <a:r>
              <a:rPr lang="de-DE" sz="1800" dirty="0" err="1">
                <a:solidFill>
                  <a:schemeClr val="accent2">
                    <a:lumMod val="75000"/>
                  </a:schemeClr>
                </a:solidFill>
              </a:rPr>
              <a:t>OTWorld</a:t>
            </a:r>
            <a:r>
              <a:rPr lang="de-DE" sz="1800" dirty="0">
                <a:solidFill>
                  <a:schemeClr val="accent2">
                    <a:lumMod val="75000"/>
                  </a:schemeClr>
                </a:solidFill>
              </a:rPr>
              <a:t> unterstützen.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D6FB6E-6B3A-4A45-9239-49C4282DF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8D7C24-402C-9140-AB53-47425D530BDB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B9CF323-3E12-4881-8A15-5B683BC06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687563"/>
            <a:ext cx="2801386" cy="884187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8E27798-D301-47BE-BE5A-5AFE09D20175}"/>
              </a:ext>
            </a:extLst>
          </p:cNvPr>
          <p:cNvSpPr txBox="1">
            <a:spLocks/>
          </p:cNvSpPr>
          <p:nvPr/>
        </p:nvSpPr>
        <p:spPr>
          <a:xfrm>
            <a:off x="251520" y="3201066"/>
            <a:ext cx="8640960" cy="1275606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de-DE" b="1" kern="0" dirty="0">
                <a:solidFill>
                  <a:srgbClr val="89BA17"/>
                </a:solidFill>
              </a:rPr>
              <a:t>Wir freuen uns, Sie vom 14.-17. Mai in Leipzig zu sehen!</a:t>
            </a:r>
          </a:p>
          <a:p>
            <a:pPr algn="ctr"/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529590382"/>
      </p:ext>
    </p:extLst>
  </p:cSld>
  <p:clrMapOvr>
    <a:masterClrMapping/>
  </p:clrMapOvr>
</p:sld>
</file>

<file path=ppt/theme/theme1.xml><?xml version="1.0" encoding="utf-8"?>
<a:theme xmlns:a="http://schemas.openxmlformats.org/drawingml/2006/main" name="OTW_2018_NEUTRAL_4zu3_engl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>
            <a:ln>
              <a:noFill/>
            </a:ln>
            <a:solidFill>
              <a:srgbClr val="646E73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>
            <a:ln>
              <a:noFill/>
            </a:ln>
            <a:solidFill>
              <a:srgbClr val="646E73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D403EBEA-9E77-F348-9066-CDDC594989FF}" vid="{FE7A9AE3-FB5B-944D-A455-A701CE2DBDE0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OTW_2024_PPT_16zu9_DT</Template>
  <TotalTime>0</TotalTime>
  <Words>268</Words>
  <Application>Microsoft Office PowerPoint</Application>
  <PresentationFormat>Bildschirmpräsentation (16:9)</PresentationFormat>
  <Paragraphs>55</Paragraphs>
  <Slides>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Wingdings</vt:lpstr>
      <vt:lpstr>OTW_2018_NEUTRAL_4zu3_engl</vt:lpstr>
      <vt:lpstr>DIE NUMMER 1 IN DER HILFSMITTELVERSORGUNG WELTWEIT </vt:lpstr>
      <vt:lpstr>DER BRANCHENTREFFPUNKT FÜR DIE MODERNE HILFSMITTELVERSORGUNG </vt:lpstr>
      <vt:lpstr>Weltkongress Technische Orthopädie</vt:lpstr>
      <vt:lpstr>InternationalE Fachmesse</vt:lpstr>
      <vt:lpstr>OTWorld 2024 – Jetzt Ticket sichern</vt:lpstr>
      <vt:lpstr>Wir freuen uns auf sie!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Sandy Becker</dc:creator>
  <cp:keywords/>
  <dc:description/>
  <cp:lastModifiedBy>Nicole Wege</cp:lastModifiedBy>
  <cp:revision>34</cp:revision>
  <dcterms:created xsi:type="dcterms:W3CDTF">2024-01-25T10:35:14Z</dcterms:created>
  <dcterms:modified xsi:type="dcterms:W3CDTF">2024-01-29T13:30:11Z</dcterms:modified>
  <cp:category/>
</cp:coreProperties>
</file>