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2" r:id="rId4"/>
    <p:sldId id="263" r:id="rId5"/>
    <p:sldId id="264" r:id="rId6"/>
    <p:sldId id="265" r:id="rId7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BA17"/>
    <a:srgbClr val="37308A"/>
    <a:srgbClr val="6CC128"/>
    <a:srgbClr val="003E90"/>
    <a:srgbClr val="3C3C3B"/>
    <a:srgbClr val="DA5120"/>
    <a:srgbClr val="3F5B66"/>
    <a:srgbClr val="B4A08C"/>
    <a:srgbClr val="646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7838"/>
  </p:normalViewPr>
  <p:slideViewPr>
    <p:cSldViewPr>
      <p:cViewPr varScale="1">
        <p:scale>
          <a:sx n="144" d="100"/>
          <a:sy n="144" d="100"/>
        </p:scale>
        <p:origin x="690" y="120"/>
      </p:cViewPr>
      <p:guideLst>
        <p:guide orient="horz" pos="162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9489A46-6E88-7D4E-BCFA-82829F150A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305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9pPr>
          </a:lstStyle>
          <a:p>
            <a:fld id="{02B9A3AA-8075-3847-A0A6-6C5F2A982F29}" type="slidenum">
              <a:rPr lang="de-DE" sz="1200">
                <a:solidFill>
                  <a:schemeClr val="tx1"/>
                </a:solidFill>
              </a:rPr>
              <a:pPr/>
              <a:t>0</a:t>
            </a:fld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38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51520" y="1059582"/>
            <a:ext cx="8568952" cy="504056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000" b="1" i="0" cap="all">
                <a:solidFill>
                  <a:srgbClr val="89BA17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51520" y="1658066"/>
            <a:ext cx="8568952" cy="3024336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51520" y="4876006"/>
            <a:ext cx="2256994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88D7C24-402C-9140-AB53-47425D530BD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15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51520" y="4876006"/>
            <a:ext cx="2256994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88D7C24-402C-9140-AB53-47425D530BD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1FA27F1-2A7F-030B-43FF-BBFEECEB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91630"/>
            <a:ext cx="4248472" cy="319077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8014737-11DD-7AAA-0CFC-E9019F7C57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6016" y="1491630"/>
            <a:ext cx="4427984" cy="3190772"/>
          </a:xfrm>
          <a:prstGeom prst="rect">
            <a:avLst/>
          </a:prstGeom>
        </p:spPr>
        <p:txBody>
          <a:bodyPr vert="horz"/>
          <a:lstStyle/>
          <a:p>
            <a:r>
              <a:rPr lang="de-DE" dirty="0"/>
              <a:t>Bild einfügen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6E46DF2-5EB6-4387-08CC-8A8BFA25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11510"/>
            <a:ext cx="4248472" cy="504056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000" b="1" i="0" cap="all">
                <a:solidFill>
                  <a:srgbClr val="89BA17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526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55AB6A22-DDAD-F84B-82F6-C7D9EF6F6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520" y="4876006"/>
            <a:ext cx="2256994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88D7C24-402C-9140-AB53-47425D530BD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WORLD’S LEADING PLATFORM FOR MODERN ASSISTIVE TECHNOLOGY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2067694"/>
            <a:ext cx="8352928" cy="2614708"/>
          </a:xfrm>
        </p:spPr>
        <p:txBody>
          <a:bodyPr/>
          <a:lstStyle/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OTWorld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2026 combines a high-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caliber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congress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with the world's leading </a:t>
            </a:r>
            <a:r>
              <a:rPr lang="en-GB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trade fair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and sets new standards for modern assistive technology.</a:t>
            </a:r>
          </a:p>
          <a:p>
            <a:pPr marL="400050" lvl="1" indent="0">
              <a:buNone/>
            </a:pPr>
            <a:r>
              <a:rPr lang="en-GB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20,400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trade visitors from 96 countries</a:t>
            </a:r>
          </a:p>
          <a:p>
            <a:pPr marL="400050" lvl="1" indent="0"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 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international exhibitors</a:t>
            </a:r>
          </a:p>
          <a:p>
            <a:pPr marL="400050" lvl="1" indent="0"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international speakers</a:t>
            </a:r>
          </a:p>
          <a:p>
            <a:pPr marL="400050" lvl="1" indent="0">
              <a:buNone/>
            </a:pPr>
            <a:r>
              <a:rPr lang="en-GB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2,550 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congress participants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8D7C24-402C-9140-AB53-47425D530BD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72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09D331B-64A9-3C21-2340-C5A27589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2" y="1577867"/>
            <a:ext cx="3511822" cy="23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93B34B-31A8-B84C-6BD9-9C9BD72D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987574"/>
            <a:ext cx="8568952" cy="576064"/>
          </a:xfrm>
        </p:spPr>
        <p:txBody>
          <a:bodyPr/>
          <a:lstStyle/>
          <a:p>
            <a:r>
              <a:rPr lang="de-DE" dirty="0"/>
              <a:t>THE World </a:t>
            </a:r>
            <a:r>
              <a:rPr lang="de-DE" dirty="0" err="1"/>
              <a:t>Congress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29AEE-9CF0-D3FC-F6C3-A6C4558A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0" y="1563638"/>
            <a:ext cx="4608512" cy="3118764"/>
          </a:xfrm>
        </p:spPr>
        <p:txBody>
          <a:bodyPr/>
          <a:lstStyle/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Prosthetics, Orthotics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Orthopaedic footwear technology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Rehabilitation technology, rehabilitation 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Pediatric</a:t>
            </a: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/adolescent and neuro-</a:t>
            </a:r>
            <a:r>
              <a:rPr lang="en-GB" sz="160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orthopedics</a:t>
            </a:r>
            <a:endParaRPr lang="en-GB" sz="1600" i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Biomechanics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Materials research, production technology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Digitalisation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Sports orthopaedics / parasport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Physiotherapy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Age-appropriate assistance systems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 systems, robotics</a:t>
            </a:r>
          </a:p>
          <a:p>
            <a:endParaRPr lang="de-DE" sz="1600" b="0" i="0" dirty="0">
              <a:solidFill>
                <a:srgbClr val="24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A6D1BB-23CF-B242-3E02-852A05446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8D7C24-402C-9140-AB53-47425D530BDB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1837D6F-611E-9884-E27F-A2576FFC3BDE}"/>
              </a:ext>
            </a:extLst>
          </p:cNvPr>
          <p:cNvSpPr/>
          <p:nvPr/>
        </p:nvSpPr>
        <p:spPr bwMode="auto">
          <a:xfrm>
            <a:off x="245192" y="3554376"/>
            <a:ext cx="3511822" cy="961589"/>
          </a:xfrm>
          <a:prstGeom prst="rect">
            <a:avLst/>
          </a:prstGeom>
          <a:solidFill>
            <a:srgbClr val="6CC1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Conference languages: German &amp; English – with AI-supported translation into the other language.</a:t>
            </a:r>
            <a:endParaRPr lang="de-DE" b="1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7DF92-EF17-0978-73E8-B7303FD6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International Trade Fair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6F4051-13A0-0CE8-0A9A-9BBC88A1F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58066"/>
            <a:ext cx="4752528" cy="3024336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market overview in </a:t>
            </a:r>
            <a:r>
              <a:rPr lang="en-US" sz="16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prosthetics, orthotics, orthopedic footwear technology, rehab technology, rehabilitation and compression therapy</a:t>
            </a:r>
          </a:p>
          <a:p>
            <a:pPr marL="0" indent="0">
              <a:spcBef>
                <a:spcPts val="0"/>
              </a:spcBef>
              <a:buNone/>
            </a:pPr>
            <a:endParaRPr lang="de-DE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Concepts and aids in </a:t>
            </a:r>
            <a:r>
              <a:rPr lang="en-US" sz="16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treatment areas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(mobility limitations, diabetes &amp; vascular diseases, stroke, back problems, cancer, sports injuries, prevention, etc.)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490581-683E-93B1-8C31-54BF64E9C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8D7C24-402C-9140-AB53-47425D530BDB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D7299CE-E56F-4887-005A-5C7C358E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41" y="1779662"/>
            <a:ext cx="33546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828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1DAF8-02D8-08CA-D139-0F2D866D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OTWorld</a:t>
            </a:r>
            <a:r>
              <a:rPr lang="en-US" dirty="0"/>
              <a:t> 2026 – Get your ticket now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44026-8E1F-307C-FFAD-26273E08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968" y="1658066"/>
            <a:ext cx="4536504" cy="3024336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You make the difference!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Expand your knowledge and gain practical inspiration at the world's leading trade fair and world congress.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Secure your ticket by </a:t>
            </a:r>
            <a:r>
              <a:rPr lang="en-US" sz="16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31, 2026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benefit from the early bird discount. </a:t>
            </a:r>
          </a:p>
          <a:p>
            <a:pPr marL="0" indent="0">
              <a:buNone/>
            </a:pPr>
            <a:endParaRPr lang="en-US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ticket shop will open in January.</a:t>
            </a:r>
            <a:br>
              <a:rPr lang="en-US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DE6E23-7A9D-2638-440B-83A467A34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8D7C24-402C-9140-AB53-47425D530BDB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6615E6D-D75C-3C89-4769-23F9500E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8066"/>
            <a:ext cx="3725044" cy="226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2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41803-5DDE-3E0D-AA31-A872425A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look forward to seeing you!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2974DD-4B24-09DE-2C6C-502EA8921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58066"/>
            <a:ext cx="4680520" cy="302433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 are part of </a:t>
            </a:r>
            <a:r>
              <a:rPr lang="en-US" sz="1800" b="1" dirty="0" err="1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OTWorld.friends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a network of associations and professional societies around the world that support the transfer of knowledge at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OTWorld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E6F38D-5061-8592-A02E-6C9969CCF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8D7C24-402C-9140-AB53-47425D530BDB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B25C68-A99F-B489-2927-4DFA1E593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863" y="1687563"/>
            <a:ext cx="3257675" cy="102820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0637081-3163-A77B-3101-7FF9E435D3D2}"/>
              </a:ext>
            </a:extLst>
          </p:cNvPr>
          <p:cNvSpPr txBox="1"/>
          <p:nvPr/>
        </p:nvSpPr>
        <p:spPr>
          <a:xfrm>
            <a:off x="225394" y="3507854"/>
            <a:ext cx="84900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look forward to seeing you </a:t>
            </a:r>
            <a:r>
              <a:rPr lang="en-US" sz="2400" b="1" kern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Leipzig, Germany </a:t>
            </a:r>
            <a:endParaRPr lang="en-US" sz="2400" b="1" kern="0" dirty="0">
              <a:solidFill>
                <a:srgbClr val="89BA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May 19 to 22!</a:t>
            </a:r>
            <a:endParaRPr lang="de-DE" sz="2400" b="1" kern="0" dirty="0">
              <a:solidFill>
                <a:srgbClr val="89BA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43597"/>
      </p:ext>
    </p:extLst>
  </p:cSld>
  <p:clrMapOvr>
    <a:masterClrMapping/>
  </p:clrMapOvr>
</p:sld>
</file>

<file path=ppt/theme/theme1.xml><?xml version="1.0" encoding="utf-8"?>
<a:theme xmlns:a="http://schemas.openxmlformats.org/drawingml/2006/main" name="OTW_2018_NEUTRAL_4zu3_engl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>
            <a:ln>
              <a:noFill/>
            </a:ln>
            <a:solidFill>
              <a:srgbClr val="646E73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>
            <a:ln>
              <a:noFill/>
            </a:ln>
            <a:solidFill>
              <a:srgbClr val="646E73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2" id="{E17B07B4-5445-B347-9466-478F555F5C49}" vid="{B7CFFA90-727A-284B-B490-4E6C83A59713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OTW_2026_PPT-MASTER_16zu9_EN</Template>
  <TotalTime>0</TotalTime>
  <Words>266</Words>
  <Application>Microsoft Office PowerPoint</Application>
  <PresentationFormat>Bildschirmpräsentation (16:9)</PresentationFormat>
  <Paragraphs>40</Paragraphs>
  <Slides>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ＭＳ Ｐゴシック</vt:lpstr>
      <vt:lpstr>Arial</vt:lpstr>
      <vt:lpstr>Calibri</vt:lpstr>
      <vt:lpstr>OTW_2018_NEUTRAL_4zu3_engl</vt:lpstr>
      <vt:lpstr>PowerPoint-Präsentation</vt:lpstr>
      <vt:lpstr>THE WORLD’S LEADING PLATFORM FOR MODERN ASSISTIVE TECHNOLOGY</vt:lpstr>
      <vt:lpstr>THE World Congress</vt:lpstr>
      <vt:lpstr>THE International Trade Fair</vt:lpstr>
      <vt:lpstr>OTWorld 2026 – Get your ticket now</vt:lpstr>
      <vt:lpstr>We look forward to seeing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Alena Chukreeva</dc:creator>
  <cp:keywords/>
  <dc:description/>
  <cp:lastModifiedBy>Sandy Becker</cp:lastModifiedBy>
  <cp:revision>8</cp:revision>
  <dcterms:created xsi:type="dcterms:W3CDTF">2025-12-08T12:59:24Z</dcterms:created>
  <dcterms:modified xsi:type="dcterms:W3CDTF">2025-12-09T10:43:13Z</dcterms:modified>
  <cp:category/>
</cp:coreProperties>
</file>